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7"/>
  </p:notesMasterIdLst>
  <p:sldIdLst>
    <p:sldId id="265" r:id="rId6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BA"/>
    <a:srgbClr val="FF4343"/>
    <a:srgbClr val="FFF0D2"/>
    <a:srgbClr val="C5FFFB"/>
    <a:srgbClr val="C9FFFB"/>
    <a:srgbClr val="00968B"/>
    <a:srgbClr val="009E93"/>
    <a:srgbClr val="006D64"/>
    <a:srgbClr val="54BCEB"/>
    <a:srgbClr val="D9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5300" autoAdjust="0"/>
  </p:normalViewPr>
  <p:slideViewPr>
    <p:cSldViewPr snapToGrid="0">
      <p:cViewPr varScale="1">
        <p:scale>
          <a:sx n="91" d="100"/>
          <a:sy n="91" d="100"/>
        </p:scale>
        <p:origin x="1218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81075" y="1241425"/>
            <a:ext cx="48355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25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54790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4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>
                <a:solidFill>
                  <a:schemeClr val="bg1"/>
                </a:solidFill>
                <a:latin typeface="Century Gothic" panose="020B0502020202020204" pitchFamily="34" charset="0"/>
              </a:rPr>
              <a:t> If your child has an allergy or intolerance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01/12/2020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B645F6-9C1E-4BA8-942C-BB4E3E4CEC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492852"/>
              </p:ext>
            </p:extLst>
          </p:nvPr>
        </p:nvGraphicFramePr>
        <p:xfrm>
          <a:off x="129989" y="536478"/>
          <a:ext cx="8544592" cy="6139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5072">
                  <a:extLst>
                    <a:ext uri="{9D8B030D-6E8A-4147-A177-3AD203B41FA5}">
                      <a16:colId xmlns:a16="http://schemas.microsoft.com/office/drawing/2014/main" val="3931940056"/>
                    </a:ext>
                  </a:extLst>
                </a:gridCol>
                <a:gridCol w="879520">
                  <a:extLst>
                    <a:ext uri="{9D8B030D-6E8A-4147-A177-3AD203B41FA5}">
                      <a16:colId xmlns:a16="http://schemas.microsoft.com/office/drawing/2014/main" val="180242659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967589502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67625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290988203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3195512949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111424220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Monday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>
                          <a:solidFill>
                            <a:schemeClr val="tx1"/>
                          </a:solidFill>
                          <a:latin typeface="Century Gothic"/>
                        </a:rPr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>
                          <a:solidFill>
                            <a:schemeClr val="tx1"/>
                          </a:solidFill>
                          <a:latin typeface="Century Gothic"/>
                        </a:rPr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7927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41881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Week One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4/1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25/1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22/2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15/3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>
                          <a:latin typeface="Century Gothic"/>
                        </a:rPr>
                        <a:t>Pork Sausage, Mashed Potatoes and Gravy 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Roast Chicken with Stuffing, Roast Potatoes and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Fishfingers/ Salmon Fishfingers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9328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Soya Spaghetti Bolognaise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Vegetarian Sausages, Mashed Potato and Gravy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>
                          <a:latin typeface="Century Gothic"/>
                        </a:rPr>
                        <a:t>Quorn Roast Fillet with Roast Potatoes and Gravy 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Lentil and Sweet Potato Curry with 50/50 Rice </a:t>
                      </a: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177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Vegetables 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Sweetcorn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Cauliflower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Cabbage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Fresh Mixed Vegetables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Broccoli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Carrots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Baked Beans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193297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Apple and Crackers 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Pineapple Cake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Marble Sponge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Chocolate Cocoa Cookie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820727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/>
                        </a:rPr>
                        <a:t>Or a choice </a:t>
                      </a:r>
                      <a:r>
                        <a:rPr lang="en-GB" sz="800">
                          <a:latin typeface="Century Gothic"/>
                        </a:rPr>
                        <a:t>of Fresh </a:t>
                      </a:r>
                      <a:r>
                        <a:rPr lang="en-GB" sz="800" dirty="0">
                          <a:latin typeface="Century Gothic"/>
                        </a:rPr>
                        <a:t>Fruit available daily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522822"/>
                  </a:ext>
                </a:extLst>
              </a:tr>
              <a:tr h="0">
                <a:tc gridSpan="7"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773933"/>
                  </a:ext>
                </a:extLst>
              </a:tr>
              <a:tr h="21600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Week Two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11/1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1/2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2/3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22/3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Sausage Roll with Wedges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Cottage Pie with Gravy</a:t>
                      </a:r>
                    </a:p>
                    <a:p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Roast (as advertised), Roast Potatoes and Gravy 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Fish in Batter with Chips</a:t>
                      </a:r>
                    </a:p>
                    <a:p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75640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latin typeface="Century Gothic"/>
                        </a:rPr>
                        <a:t>Tomato and Vegetable Pasta </a:t>
                      </a:r>
                      <a:endParaRPr lang="en-GB" sz="8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800" b="0" i="0" u="none" strike="noStrike" noProof="0" dirty="0">
                          <a:latin typeface="Century Gothic"/>
                        </a:rPr>
                        <a:t>Vegetable Hotpot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800" b="0" i="0" u="none" strike="noStrike" noProof="0" dirty="0">
                        <a:latin typeface="Century Gothic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b="0" i="0" u="none" strike="noStrike" noProof="0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Quorn Roast Fillet with Roast Potatoes and Gravy 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Chickpea Curry with 50/50 Rice</a:t>
                      </a:r>
                      <a:r>
                        <a:rPr lang="en-GB" sz="800" dirty="0">
                          <a:solidFill>
                            <a:srgbClr val="FF0000"/>
                          </a:solidFill>
                          <a:latin typeface="Century Gothic"/>
                        </a:rPr>
                        <a:t> </a:t>
                      </a: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82692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Sweetcorn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Broccoli</a:t>
                      </a:r>
                    </a:p>
                    <a:p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Fresh Mixed Vegetables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Sweetcorn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Broccoli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Baked Beans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034328"/>
                  </a:ext>
                </a:extLst>
              </a:tr>
              <a:tr h="2560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Oaty Apple Crumble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Chocolate Cake with Chocolate Drizzle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Pear and Ginger Slice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Orange and Lemon Shortbread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1660665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/>
                        </a:rPr>
                        <a:t>Or a choice of Fresh Fruit available daily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8341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  <a:p>
                      <a:pPr algn="l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5952128"/>
                  </a:ext>
                </a:extLst>
              </a:tr>
              <a:tr h="216000">
                <a:tc rowSpan="5">
                  <a:txBody>
                    <a:bodyPr/>
                    <a:lstStyle/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Week Three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18/1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8/2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8/3</a:t>
                      </a:r>
                    </a:p>
                    <a:p>
                      <a:pPr algn="l"/>
                      <a:r>
                        <a:rPr lang="en-GB" sz="1100" b="1" dirty="0">
                          <a:latin typeface="Century Gothic"/>
                        </a:rPr>
                        <a:t>29/3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  <a:latin typeface="Century Gothic"/>
                        </a:rPr>
                        <a:t>Roast (as advertised), Roast Potatoes and Gravy </a:t>
                      </a:r>
                      <a:endParaRPr lang="en-GB" sz="8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Mexican Beef Chilli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800" dirty="0">
                          <a:latin typeface="Century Gothic"/>
                        </a:rPr>
                        <a:t>with 50/50 Rice</a:t>
                      </a:r>
                      <a:endParaRPr lang="en-GB" sz="800" b="0" i="0" u="none" strike="noStrike" noProof="0" dirty="0">
                        <a:solidFill>
                          <a:schemeClr val="tx1"/>
                        </a:solidFill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Fishfingers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831926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Option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latin typeface="Century Gothic" panose="020B0502020202020204" pitchFamily="34" charset="0"/>
                        </a:rPr>
                        <a:t>Jacket Potato with BBQ Beans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dirty="0">
                        <a:latin typeface="Century Gothic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0" i="0" u="none" strike="noStrike" noProof="0" dirty="0">
                          <a:solidFill>
                            <a:schemeClr val="tx1"/>
                          </a:solidFill>
                          <a:latin typeface="Century Gothic"/>
                        </a:rPr>
                        <a:t>Vegan Mexican Bean Roll with wedges</a:t>
                      </a: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800" dirty="0">
                          <a:latin typeface="Century Gothic"/>
                        </a:rPr>
                        <a:t>Quorn Roast Fillet with Roast Potatoes and Gravy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Five Bean Chilli with Chips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0878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800">
                          <a:latin typeface="Century Gothic"/>
                        </a:rPr>
                        <a:t>Vegetables </a:t>
                      </a: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Coleslaw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Mixed Salad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Sweetcorn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Broccoli</a:t>
                      </a:r>
                      <a:endParaRPr lang="en-GB" sz="8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Fresh Mixed Vegetables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Green Beans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Carrots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Baked Beans</a:t>
                      </a:r>
                    </a:p>
                    <a:p>
                      <a:r>
                        <a:rPr lang="en-GB" sz="800" dirty="0">
                          <a:latin typeface="Century Gothic"/>
                        </a:rPr>
                        <a:t>Peas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454249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GB" sz="800" dirty="0">
                          <a:latin typeface="Century Gothic"/>
                        </a:rPr>
                        <a:t>Dessert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Banana Sponge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Peaches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>
                          <a:latin typeface="Century Gothic"/>
                        </a:rPr>
                        <a:t>Fresh Fruit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>
                          <a:latin typeface="Century Gothic"/>
                        </a:rPr>
                        <a:t>Chocolate and Mandarin Brownie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 err="1">
                          <a:latin typeface="Century Gothic"/>
                        </a:rPr>
                        <a:t>Oaty</a:t>
                      </a:r>
                      <a:r>
                        <a:rPr lang="en-GB" sz="800" dirty="0">
                          <a:latin typeface="Century Gothic"/>
                        </a:rPr>
                        <a:t> Cookie</a:t>
                      </a: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958128"/>
                  </a:ext>
                </a:extLst>
              </a:tr>
              <a:tr h="216000">
                <a:tc vMerge="1">
                  <a:txBody>
                    <a:bodyPr/>
                    <a:lstStyle/>
                    <a:p>
                      <a:pPr algn="l"/>
                      <a:endParaRPr lang="en-GB" sz="1100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GB" sz="800" dirty="0">
                          <a:latin typeface="Century Gothic"/>
                        </a:rPr>
                        <a:t>Or a choice of Fresh Fruit available daily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8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51172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9AF887B-F3B6-4EF7-97D6-B8BCE0E9F8EE}"/>
              </a:ext>
            </a:extLst>
          </p:cNvPr>
          <p:cNvSpPr/>
          <p:nvPr/>
        </p:nvSpPr>
        <p:spPr>
          <a:xfrm>
            <a:off x="3839881" y="67541"/>
            <a:ext cx="3061209" cy="374405"/>
          </a:xfrm>
          <a:prstGeom prst="rect">
            <a:avLst/>
          </a:prstGeom>
          <a:solidFill>
            <a:srgbClr val="FFF0D2"/>
          </a:solidFill>
          <a:ln>
            <a:solidFill>
              <a:srgbClr val="FFF0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3538264" y="66234"/>
            <a:ext cx="3676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entury Gothic" panose="020B0502020202020204" pitchFamily="34" charset="0"/>
              </a:rPr>
              <a:t>MILK Free Spring Menu 2021</a:t>
            </a:r>
          </a:p>
        </p:txBody>
      </p:sp>
      <p:sp>
        <p:nvSpPr>
          <p:cNvPr id="39" name="Rounded Rectangle 18">
            <a:extLst>
              <a:ext uri="{FF2B5EF4-FFF2-40B4-BE49-F238E27FC236}">
                <a16:creationId xmlns:a16="http://schemas.microsoft.com/office/drawing/2014/main" id="{0A062528-88C9-45C7-B44D-74EFA60FD06F}"/>
              </a:ext>
            </a:extLst>
          </p:cNvPr>
          <p:cNvSpPr/>
          <p:nvPr/>
        </p:nvSpPr>
        <p:spPr>
          <a:xfrm>
            <a:off x="8787174" y="833300"/>
            <a:ext cx="1069762" cy="223565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900" b="1">
                <a:solidFill>
                  <a:schemeClr val="tx1"/>
                </a:solidFill>
                <a:latin typeface="Century Gothic" panose="020B0502020202020204" pitchFamily="34" charset="0"/>
              </a:rPr>
              <a:t>Available  Daily:</a:t>
            </a:r>
          </a:p>
          <a:p>
            <a:endParaRPr lang="en-GB" sz="900" b="1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Freshly cooked jacket potatoes with a choice of fillings (where advertised)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Bread freshly baked on site daily</a:t>
            </a:r>
          </a:p>
          <a:p>
            <a:r>
              <a:rPr lang="en-GB" sz="800">
                <a:solidFill>
                  <a:schemeClr val="tx1"/>
                </a:solidFill>
                <a:latin typeface="Century Gothic" panose="020B0502020202020204" pitchFamily="34" charset="0"/>
              </a:rPr>
              <a:t>- Daily salad selection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60A35D3-1400-4BE3-9D0E-222F3799B129}"/>
              </a:ext>
            </a:extLst>
          </p:cNvPr>
          <p:cNvGrpSpPr/>
          <p:nvPr/>
        </p:nvGrpSpPr>
        <p:grpSpPr>
          <a:xfrm>
            <a:off x="8787174" y="19391"/>
            <a:ext cx="1162170" cy="838053"/>
            <a:chOff x="8787174" y="19391"/>
            <a:chExt cx="1162170" cy="83805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255A51F-231A-403E-A86C-C8CE4A800690}"/>
                </a:ext>
              </a:extLst>
            </p:cNvPr>
            <p:cNvGrpSpPr/>
            <p:nvPr/>
          </p:nvGrpSpPr>
          <p:grpSpPr>
            <a:xfrm>
              <a:off x="8787174" y="19391"/>
              <a:ext cx="1162170" cy="838053"/>
              <a:chOff x="8787174" y="19391"/>
              <a:chExt cx="1162170" cy="838053"/>
            </a:xfrm>
          </p:grpSpPr>
          <p:sp>
            <p:nvSpPr>
              <p:cNvPr id="64" name="Flowchart: Alternate Process 63">
                <a:extLst>
                  <a:ext uri="{FF2B5EF4-FFF2-40B4-BE49-F238E27FC236}">
                    <a16:creationId xmlns:a16="http://schemas.microsoft.com/office/drawing/2014/main" id="{371BEC1A-9843-476E-AD42-AC193187D9CF}"/>
                  </a:ext>
                </a:extLst>
              </p:cNvPr>
              <p:cNvSpPr/>
              <p:nvPr/>
            </p:nvSpPr>
            <p:spPr>
              <a:xfrm>
                <a:off x="8787174" y="19391"/>
                <a:ext cx="1051376" cy="718080"/>
              </a:xfrm>
              <a:prstGeom prst="flowChartAlternateProcess">
                <a:avLst/>
              </a:prstGeom>
              <a:solidFill>
                <a:srgbClr val="FFF0D2"/>
              </a:solidFill>
              <a:ln>
                <a:solidFill>
                  <a:srgbClr val="FFF0D2"/>
                </a:solidFill>
              </a:ln>
              <a:effectLst>
                <a:softEdge rad="12700"/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1D2021C-45BA-47C0-B774-BAFF98258BED}"/>
                  </a:ext>
                </a:extLst>
              </p:cNvPr>
              <p:cNvSpPr txBox="1"/>
              <p:nvPr/>
            </p:nvSpPr>
            <p:spPr>
              <a:xfrm>
                <a:off x="8963371" y="26447"/>
                <a:ext cx="98597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dirty="0">
                    <a:latin typeface="Century Gothic" panose="020B0502020202020204" pitchFamily="34" charset="0"/>
                  </a:rPr>
                  <a:t>Added Plant Power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Vegan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Wholemeal</a:t>
                </a: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endParaRPr lang="en-GB" sz="400" dirty="0">
                  <a:latin typeface="Century Gothic" panose="020B0502020202020204" pitchFamily="34" charset="0"/>
                </a:endParaRPr>
              </a:p>
              <a:p>
                <a:r>
                  <a:rPr lang="en-GB" sz="800" dirty="0">
                    <a:latin typeface="Century Gothic" panose="020B0502020202020204" pitchFamily="34" charset="0"/>
                  </a:rPr>
                  <a:t>        </a:t>
                </a:r>
              </a:p>
            </p:txBody>
          </p:sp>
          <p:pic>
            <p:nvPicPr>
              <p:cNvPr id="68" name="Picture 67" descr="A picture containing object&#10;&#10;Description automatically generated">
                <a:extLst>
                  <a:ext uri="{FF2B5EF4-FFF2-40B4-BE49-F238E27FC236}">
                    <a16:creationId xmlns:a16="http://schemas.microsoft.com/office/drawing/2014/main" id="{8F1ABE6C-19A5-410A-B4C6-B8888810DB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32015" y="357528"/>
                <a:ext cx="181496" cy="104186"/>
              </a:xfrm>
              <a:prstGeom prst="rect">
                <a:avLst/>
              </a:prstGeom>
            </p:spPr>
          </p:pic>
        </p:grpSp>
        <p:pic>
          <p:nvPicPr>
            <p:cNvPr id="69" name="Picture 68" descr="A close up of a logo&#10;&#10;Description automatically generated">
              <a:extLst>
                <a:ext uri="{FF2B5EF4-FFF2-40B4-BE49-F238E27FC236}">
                  <a16:creationId xmlns:a16="http://schemas.microsoft.com/office/drawing/2014/main" id="{CB3F88E2-0225-4CD8-91E6-3F0F35C69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1254" y="529594"/>
              <a:ext cx="143018" cy="174096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31C3F2CB-019F-431B-8DBC-30D9F26D0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451" y="109275"/>
              <a:ext cx="147249" cy="152424"/>
            </a:xfrm>
            <a:prstGeom prst="rect">
              <a:avLst/>
            </a:prstGeom>
          </p:spPr>
        </p:pic>
      </p:grp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0CD57152-AC11-49BA-BC20-8FF122A5FA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12" y="3113618"/>
            <a:ext cx="147249" cy="152424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50B77B98-6522-4A6E-B720-AE44F43427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02" y="5135704"/>
            <a:ext cx="147249" cy="152424"/>
          </a:xfrm>
          <a:prstGeom prst="rect">
            <a:avLst/>
          </a:prstGeom>
        </p:spPr>
      </p:pic>
      <p:pic>
        <p:nvPicPr>
          <p:cNvPr id="21" name="Picture 20" descr="A picture containing object&#10;&#10;Description automatically generated">
            <a:extLst>
              <a:ext uri="{FF2B5EF4-FFF2-40B4-BE49-F238E27FC236}">
                <a16:creationId xmlns:a16="http://schemas.microsoft.com/office/drawing/2014/main" id="{FCC40581-7CD4-4FF9-8EFB-4E159BB876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96" y="1685201"/>
            <a:ext cx="181496" cy="104186"/>
          </a:xfrm>
          <a:prstGeom prst="rect">
            <a:avLst/>
          </a:prstGeom>
        </p:spPr>
      </p:pic>
      <p:pic>
        <p:nvPicPr>
          <p:cNvPr id="22" name="Picture 21" descr="A picture containing object&#10;&#10;Description automatically generated">
            <a:extLst>
              <a:ext uri="{FF2B5EF4-FFF2-40B4-BE49-F238E27FC236}">
                <a16:creationId xmlns:a16="http://schemas.microsoft.com/office/drawing/2014/main" id="{731DFA1F-A244-493D-BB44-2E64871BCE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765" y="1685201"/>
            <a:ext cx="181496" cy="104186"/>
          </a:xfrm>
          <a:prstGeom prst="rect">
            <a:avLst/>
          </a:prstGeom>
        </p:spPr>
      </p:pic>
      <p:pic>
        <p:nvPicPr>
          <p:cNvPr id="24" name="Picture 23" descr="A picture containing object&#10;&#10;Description automatically generated">
            <a:extLst>
              <a:ext uri="{FF2B5EF4-FFF2-40B4-BE49-F238E27FC236}">
                <a16:creationId xmlns:a16="http://schemas.microsoft.com/office/drawing/2014/main" id="{9DB9CC55-7626-42D0-A0F1-16489A2C67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693" y="1684580"/>
            <a:ext cx="181496" cy="104186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587AB4-4A51-40E2-A16A-E2EC8708E6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881" y="3597838"/>
            <a:ext cx="181496" cy="104186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AA1B53E4-6A2A-490F-A10D-F354EABAF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328" y="3597838"/>
            <a:ext cx="181496" cy="104186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5C82F534-E435-4588-AD10-9B664E5AB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87" y="3597838"/>
            <a:ext cx="181496" cy="104186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81192417-9455-49F2-A024-737EC492B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13" y="5625204"/>
            <a:ext cx="181496" cy="104186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C9B67246-FE80-42D3-9931-95C096A625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503" y="1631005"/>
            <a:ext cx="143018" cy="174096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84E11A57-7E2E-45BF-904F-177A0843C1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81" y="5114032"/>
            <a:ext cx="143018" cy="174096"/>
          </a:xfrm>
          <a:prstGeom prst="rect">
            <a:avLst/>
          </a:prstGeom>
        </p:spPr>
      </p:pic>
      <p:pic>
        <p:nvPicPr>
          <p:cNvPr id="37" name="Picture 36" descr="A close up of a logo&#10;&#10;Description automatically generated">
            <a:extLst>
              <a:ext uri="{FF2B5EF4-FFF2-40B4-BE49-F238E27FC236}">
                <a16:creationId xmlns:a16="http://schemas.microsoft.com/office/drawing/2014/main" id="{4871283E-BD8D-4D67-A07D-A9C5462FC3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929" y="3562883"/>
            <a:ext cx="143018" cy="174096"/>
          </a:xfrm>
          <a:prstGeom prst="rect">
            <a:avLst/>
          </a:prstGeom>
        </p:spPr>
      </p:pic>
      <p:pic>
        <p:nvPicPr>
          <p:cNvPr id="38" name="Picture 37" descr="A close up of a logo&#10;&#10;Description automatically generated">
            <a:extLst>
              <a:ext uri="{FF2B5EF4-FFF2-40B4-BE49-F238E27FC236}">
                <a16:creationId xmlns:a16="http://schemas.microsoft.com/office/drawing/2014/main" id="{D101A461-4889-46A9-A323-8E8F4FE729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62" y="4328196"/>
            <a:ext cx="143018" cy="174096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D329F0F8-221B-4026-BC0B-CF4E132FCE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212" y="5590249"/>
            <a:ext cx="143018" cy="174096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00E4EFAC-0D58-499E-9ED4-D666492F4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362" y="6225650"/>
            <a:ext cx="143018" cy="174096"/>
          </a:xfrm>
          <a:prstGeom prst="rect">
            <a:avLst/>
          </a:prstGeom>
        </p:spPr>
      </p:pic>
      <p:pic>
        <p:nvPicPr>
          <p:cNvPr id="44" name="Picture 43" descr="A picture containing object&#10;&#10;Description automatically generated">
            <a:extLst>
              <a:ext uri="{FF2B5EF4-FFF2-40B4-BE49-F238E27FC236}">
                <a16:creationId xmlns:a16="http://schemas.microsoft.com/office/drawing/2014/main" id="{3791183F-FB4A-4DA6-8FF4-CEC7CA0DC4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403" y="4398106"/>
            <a:ext cx="181496" cy="104186"/>
          </a:xfrm>
          <a:prstGeom prst="rect">
            <a:avLst/>
          </a:prstGeom>
        </p:spPr>
      </p:pic>
      <p:pic>
        <p:nvPicPr>
          <p:cNvPr id="45" name="Picture 44" descr="A picture containing object&#10;&#10;Description automatically generated">
            <a:extLst>
              <a:ext uri="{FF2B5EF4-FFF2-40B4-BE49-F238E27FC236}">
                <a16:creationId xmlns:a16="http://schemas.microsoft.com/office/drawing/2014/main" id="{F07A413A-5D5B-45A7-9D43-439BC93C7E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9284" y="6269429"/>
            <a:ext cx="181496" cy="104186"/>
          </a:xfrm>
          <a:prstGeom prst="rect">
            <a:avLst/>
          </a:prstGeom>
        </p:spPr>
      </p:pic>
      <p:pic>
        <p:nvPicPr>
          <p:cNvPr id="46" name="Picture 45" descr="A picture containing object&#10;&#10;Description automatically generated">
            <a:extLst>
              <a:ext uri="{FF2B5EF4-FFF2-40B4-BE49-F238E27FC236}">
                <a16:creationId xmlns:a16="http://schemas.microsoft.com/office/drawing/2014/main" id="{70F287BF-996A-47B8-AD2A-C2AC657752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903" y="2359260"/>
            <a:ext cx="181496" cy="104186"/>
          </a:xfrm>
          <a:prstGeom prst="rect">
            <a:avLst/>
          </a:prstGeom>
        </p:spPr>
      </p:pic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AD211FF1-C1BC-49FD-B89D-3897837BE5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365" y="5625204"/>
            <a:ext cx="181496" cy="104186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extLst>
              <a:ext uri="{FF2B5EF4-FFF2-40B4-BE49-F238E27FC236}">
                <a16:creationId xmlns:a16="http://schemas.microsoft.com/office/drawing/2014/main" id="{A81D0F7E-6246-427F-BEE8-D0D8F7301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02" y="5645295"/>
            <a:ext cx="181496" cy="10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97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4053289-19df-4a0d-ba79-24174fdaa722">
      <Value>2</Value>
    </TaxCatchAll>
    <e72ff13f1b664d099034ef488b8ed406 xmlns="84053289-19df-4a0d-ba79-24174fdaa722">
      <Terms xmlns="http://schemas.microsoft.com/office/infopath/2007/PartnerControls">
        <TermInfo xmlns="http://schemas.microsoft.com/office/infopath/2007/PartnerControls">
          <TermName xmlns="http://schemas.microsoft.com/office/infopath/2007/PartnerControls">CaterLink</TermName>
          <TermId xmlns="http://schemas.microsoft.com/office/infopath/2007/PartnerControls">6b7c7025-ee94-469a-84b5-af43f06be2f7</TermId>
        </TermInfo>
      </Terms>
    </e72ff13f1b664d099034ef488b8ed406>
    <Category xmlns="fde98e28-7625-451c-8c53-44dda40a03da">Other</Category>
    <Sector xmlns="fde98e28-7625-451c-8c53-44dda40a03da">Secondary</Sector>
    <Season xmlns="fde98e28-7625-451c-8c53-44dda40a03da" xsi:nil="true"/>
    <Description0 xmlns="fde98e28-7625-451c-8c53-44dda40a03da">Template - Weekly Menu Cycle (to be printed on plain paper)</Description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CaterLink Library" ma:contentTypeID="0x01010052FFBB5F4ECAC345B68EA5B0F012F2CB001D2DD4021E51ED469CD64ECCA14AA431" ma:contentTypeVersion="17" ma:contentTypeDescription="" ma:contentTypeScope="" ma:versionID="fd127ddd02a0ba9c1541c8ea31bbc3b9">
  <xsd:schema xmlns:xsd="http://www.w3.org/2001/XMLSchema" xmlns:xs="http://www.w3.org/2001/XMLSchema" xmlns:p="http://schemas.microsoft.com/office/2006/metadata/properties" xmlns:ns2="84053289-19df-4a0d-ba79-24174fdaa722" xmlns:ns3="fde98e28-7625-451c-8c53-44dda40a03da" targetNamespace="http://schemas.microsoft.com/office/2006/metadata/properties" ma:root="true" ma:fieldsID="6c68bff28220322ca83ed96fa0b2f089" ns2:_="" ns3:_="">
    <xsd:import namespace="84053289-19df-4a0d-ba79-24174fdaa722"/>
    <xsd:import namespace="fde98e28-7625-451c-8c53-44dda40a03da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2:e72ff13f1b664d099034ef488b8ed406" minOccurs="0"/>
                <xsd:element ref="ns3:Sector" minOccurs="0"/>
                <xsd:element ref="ns3:Category" minOccurs="0"/>
                <xsd:element ref="ns3:Season" minOccurs="0"/>
                <xsd:element ref="ns3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053289-19df-4a0d-ba79-24174fdaa722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4dd14cfc-4989-4c77-a8f5-968de01c02bd}" ma:internalName="TaxCatchAll" ma:showField="CatchAllData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hidden="true" ma:list="{4dd14cfc-4989-4c77-a8f5-968de01c02bd}" ma:internalName="TaxCatchAllLabel" ma:readOnly="true" ma:showField="CatchAllDataLabel" ma:web="942a2052-b5dd-4187-9169-60830e3426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72ff13f1b664d099034ef488b8ed406" ma:index="11" nillable="true" ma:taxonomy="true" ma:internalName="e72ff13f1b664d099034ef488b8ed406" ma:taxonomyFieldName="Company_x0020_Metadata" ma:displayName="Company-Metadata" ma:readOnly="false" ma:default="2;#CaterLink|6b7c7025-ee94-469a-84b5-af43f06be2f7" ma:fieldId="{e72ff13f-1b66-4d09-9034-ef488b8ed406}" ma:taxonomyMulti="true" ma:sspId="44daa782-f5eb-4b1d-9e96-5b2bf63ae0ae" ma:termSetId="1ccc5a69-7d96-4eaa-b490-024d0e35738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e98e28-7625-451c-8c53-44dda40a03da" elementFormDefault="qualified">
    <xsd:import namespace="http://schemas.microsoft.com/office/2006/documentManagement/types"/>
    <xsd:import namespace="http://schemas.microsoft.com/office/infopath/2007/PartnerControls"/>
    <xsd:element name="Sector" ma:index="13" nillable="true" ma:displayName="Sector" ma:format="Dropdown" ma:internalName="Sector" ma:readOnly="false">
      <xsd:simpleType>
        <xsd:restriction base="dms:Choice">
          <xsd:enumeration value="Primary"/>
          <xsd:enumeration value="Secondary"/>
          <xsd:enumeration value="College"/>
        </xsd:restriction>
      </xsd:simpleType>
    </xsd:element>
    <xsd:element name="Category" ma:index="14" nillable="true" ma:displayName="Category" ma:format="Dropdown" ma:internalName="Category">
      <xsd:simpleType>
        <xsd:restriction base="dms:Choice">
          <xsd:enumeration value="Destination Days"/>
          <xsd:enumeration value="Discovery Days"/>
          <xsd:enumeration value="Food Offers"/>
          <xsd:enumeration value="Foodie Facts"/>
          <xsd:enumeration value="Impulse Promotions"/>
          <xsd:enumeration value="Loyalty Posters"/>
          <xsd:enumeration value="Meal Deal"/>
          <xsd:enumeration value="Menu Flyers"/>
          <xsd:enumeration value="Other"/>
          <xsd:enumeration value="Pop Up"/>
          <xsd:enumeration value="Provenance"/>
          <xsd:enumeration value="QR Codes"/>
          <xsd:enumeration value="Useful Images"/>
        </xsd:restriction>
      </xsd:simpleType>
    </xsd:element>
    <xsd:element name="Season" ma:index="15" nillable="true" ma:displayName="Season" ma:format="Dropdown" ma:hidden="true" ma:internalName="Season" ma:readOnly="false">
      <xsd:simpleType>
        <xsd:restriction base="dms:Choice">
          <xsd:enumeration value="Spring"/>
          <xsd:enumeration value="Summer"/>
          <xsd:enumeration value="Autumn"/>
          <xsd:enumeration value="Winter"/>
        </xsd:restriction>
      </xsd:simpleType>
    </xsd:element>
    <xsd:element name="Description0" ma:index="16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44daa782-f5eb-4b1d-9e96-5b2bf63ae0ae" ContentTypeId="0x01010052FFBB5F4ECAC345B68EA5B0F012F2CB" PreviousValue="false"/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schemas.microsoft.com/office/2006/documentManagement/types"/>
    <ds:schemaRef ds:uri="84053289-19df-4a0d-ba79-24174fdaa722"/>
    <ds:schemaRef ds:uri="fde98e28-7625-451c-8c53-44dda40a03da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EB18C1-AF1D-4CE1-9301-75787EDEAF9F}">
  <ds:schemaRefs>
    <ds:schemaRef ds:uri="84053289-19df-4a0d-ba79-24174fdaa722"/>
    <ds:schemaRef ds:uri="fde98e28-7625-451c-8c53-44dda40a03d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13368634-8872-4DB1-B9B5-5E3EB5036161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330</Words>
  <Application>Microsoft Office PowerPoint</Application>
  <PresentationFormat>A4 Paper (210x297 mm)</PresentationFormat>
  <Paragraphs>117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Jane Batchelor</cp:lastModifiedBy>
  <cp:revision>38</cp:revision>
  <cp:lastPrinted>2020-12-01T08:10:22Z</cp:lastPrinted>
  <dcterms:created xsi:type="dcterms:W3CDTF">2014-08-19T19:35:20Z</dcterms:created>
  <dcterms:modified xsi:type="dcterms:W3CDTF">2020-12-01T08:10:55Z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0x01010052FFBB5F4ECAC345B68EA5B0F012F2CB001D2DD4021E51ED469CD64ECCA14AA431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